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70" r:id="rId24"/>
    <p:sldId id="271" r:id="rId25"/>
    <p:sldId id="272" r:id="rId26"/>
    <p:sldId id="273" r:id="rId27"/>
    <p:sldId id="274" r:id="rId28"/>
    <p:sldId id="275" r:id="rId29"/>
  </p:sldIdLst>
  <p:sldSz cx="12601575" cy="7200900"/>
  <p:notesSz cx="6858000" cy="9144000"/>
  <p:defaultTextStyle>
    <a:defPPr>
      <a:defRPr lang="zh-CN"/>
    </a:defPPr>
    <a:lvl1pPr marL="0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3679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67358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01038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34717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68396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02075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35754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069434" algn="l" defTabSz="1267358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6" autoAdjust="0"/>
    <p:restoredTop sz="94660"/>
  </p:normalViewPr>
  <p:slideViewPr>
    <p:cSldViewPr>
      <p:cViewPr>
        <p:scale>
          <a:sx n="75" d="100"/>
          <a:sy n="75" d="100"/>
        </p:scale>
        <p:origin x="-648" y="-894"/>
      </p:cViewPr>
      <p:guideLst>
        <p:guide orient="horz" pos="2268"/>
        <p:guide pos="396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5118" y="2236947"/>
            <a:ext cx="10711339" cy="15435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90236" y="4080510"/>
            <a:ext cx="882110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67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01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34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68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02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3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069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36142" y="288370"/>
            <a:ext cx="2835354" cy="614410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0079" y="288370"/>
            <a:ext cx="8296037" cy="614410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437" y="4627247"/>
            <a:ext cx="10711339" cy="1430178"/>
          </a:xfrm>
        </p:spPr>
        <p:txBody>
          <a:bodyPr anchor="t"/>
          <a:lstStyle>
            <a:lvl1pPr algn="l">
              <a:defRPr sz="5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95437" y="3052049"/>
            <a:ext cx="10711339" cy="1575196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3367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6735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010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53471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1683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8020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435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506943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0079" y="1680211"/>
            <a:ext cx="5565696" cy="47522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5800" y="1680211"/>
            <a:ext cx="5565696" cy="47522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079" y="1611869"/>
            <a:ext cx="5567884" cy="671751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33679" indent="0">
              <a:buNone/>
              <a:defRPr sz="2800" b="1"/>
            </a:lvl2pPr>
            <a:lvl3pPr marL="1267358" indent="0">
              <a:buNone/>
              <a:defRPr sz="2500" b="1"/>
            </a:lvl3pPr>
            <a:lvl4pPr marL="1901038" indent="0">
              <a:buNone/>
              <a:defRPr sz="2200" b="1"/>
            </a:lvl4pPr>
            <a:lvl5pPr marL="2534717" indent="0">
              <a:buNone/>
              <a:defRPr sz="2200" b="1"/>
            </a:lvl5pPr>
            <a:lvl6pPr marL="3168396" indent="0">
              <a:buNone/>
              <a:defRPr sz="2200" b="1"/>
            </a:lvl6pPr>
            <a:lvl7pPr marL="3802075" indent="0">
              <a:buNone/>
              <a:defRPr sz="2200" b="1"/>
            </a:lvl7pPr>
            <a:lvl8pPr marL="4435754" indent="0">
              <a:buNone/>
              <a:defRPr sz="2200" b="1"/>
            </a:lvl8pPr>
            <a:lvl9pPr marL="5069434" indent="0">
              <a:buNone/>
              <a:defRPr sz="2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079" y="2283619"/>
            <a:ext cx="5567884" cy="414885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1427" y="1611869"/>
            <a:ext cx="5570071" cy="671751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33679" indent="0">
              <a:buNone/>
              <a:defRPr sz="2800" b="1"/>
            </a:lvl2pPr>
            <a:lvl3pPr marL="1267358" indent="0">
              <a:buNone/>
              <a:defRPr sz="2500" b="1"/>
            </a:lvl3pPr>
            <a:lvl4pPr marL="1901038" indent="0">
              <a:buNone/>
              <a:defRPr sz="2200" b="1"/>
            </a:lvl4pPr>
            <a:lvl5pPr marL="2534717" indent="0">
              <a:buNone/>
              <a:defRPr sz="2200" b="1"/>
            </a:lvl5pPr>
            <a:lvl6pPr marL="3168396" indent="0">
              <a:buNone/>
              <a:defRPr sz="2200" b="1"/>
            </a:lvl6pPr>
            <a:lvl7pPr marL="3802075" indent="0">
              <a:buNone/>
              <a:defRPr sz="2200" b="1"/>
            </a:lvl7pPr>
            <a:lvl8pPr marL="4435754" indent="0">
              <a:buNone/>
              <a:defRPr sz="2200" b="1"/>
            </a:lvl8pPr>
            <a:lvl9pPr marL="5069434" indent="0">
              <a:buNone/>
              <a:defRPr sz="2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01427" y="2283619"/>
            <a:ext cx="5570071" cy="414885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081" y="286702"/>
            <a:ext cx="4145831" cy="122015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26866" y="286704"/>
            <a:ext cx="7044630" cy="6145769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081" y="1506857"/>
            <a:ext cx="4145831" cy="4925616"/>
          </a:xfrm>
        </p:spPr>
        <p:txBody>
          <a:bodyPr/>
          <a:lstStyle>
            <a:lvl1pPr marL="0" indent="0">
              <a:buNone/>
              <a:defRPr sz="1900"/>
            </a:lvl1pPr>
            <a:lvl2pPr marL="633679" indent="0">
              <a:buNone/>
              <a:defRPr sz="1700"/>
            </a:lvl2pPr>
            <a:lvl3pPr marL="1267358" indent="0">
              <a:buNone/>
              <a:defRPr sz="1400"/>
            </a:lvl3pPr>
            <a:lvl4pPr marL="1901038" indent="0">
              <a:buNone/>
              <a:defRPr sz="1200"/>
            </a:lvl4pPr>
            <a:lvl5pPr marL="2534717" indent="0">
              <a:buNone/>
              <a:defRPr sz="1200"/>
            </a:lvl5pPr>
            <a:lvl6pPr marL="3168396" indent="0">
              <a:buNone/>
              <a:defRPr sz="1200"/>
            </a:lvl6pPr>
            <a:lvl7pPr marL="3802075" indent="0">
              <a:buNone/>
              <a:defRPr sz="1200"/>
            </a:lvl7pPr>
            <a:lvl8pPr marL="4435754" indent="0">
              <a:buNone/>
              <a:defRPr sz="1200"/>
            </a:lvl8pPr>
            <a:lvl9pPr marL="506943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9997" y="5040630"/>
            <a:ext cx="7560945" cy="595076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69997" y="643413"/>
            <a:ext cx="7560945" cy="4320540"/>
          </a:xfrm>
        </p:spPr>
        <p:txBody>
          <a:bodyPr/>
          <a:lstStyle>
            <a:lvl1pPr marL="0" indent="0">
              <a:buNone/>
              <a:defRPr sz="4400"/>
            </a:lvl1pPr>
            <a:lvl2pPr marL="633679" indent="0">
              <a:buNone/>
              <a:defRPr sz="3900"/>
            </a:lvl2pPr>
            <a:lvl3pPr marL="1267358" indent="0">
              <a:buNone/>
              <a:defRPr sz="3300"/>
            </a:lvl3pPr>
            <a:lvl4pPr marL="1901038" indent="0">
              <a:buNone/>
              <a:defRPr sz="2800"/>
            </a:lvl4pPr>
            <a:lvl5pPr marL="2534717" indent="0">
              <a:buNone/>
              <a:defRPr sz="2800"/>
            </a:lvl5pPr>
            <a:lvl6pPr marL="3168396" indent="0">
              <a:buNone/>
              <a:defRPr sz="2800"/>
            </a:lvl6pPr>
            <a:lvl7pPr marL="3802075" indent="0">
              <a:buNone/>
              <a:defRPr sz="2800"/>
            </a:lvl7pPr>
            <a:lvl8pPr marL="4435754" indent="0">
              <a:buNone/>
              <a:defRPr sz="2800"/>
            </a:lvl8pPr>
            <a:lvl9pPr marL="5069434" indent="0">
              <a:buNone/>
              <a:defRPr sz="2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469997" y="5635705"/>
            <a:ext cx="7560945" cy="845106"/>
          </a:xfrm>
        </p:spPr>
        <p:txBody>
          <a:bodyPr/>
          <a:lstStyle>
            <a:lvl1pPr marL="0" indent="0">
              <a:buNone/>
              <a:defRPr sz="1900"/>
            </a:lvl1pPr>
            <a:lvl2pPr marL="633679" indent="0">
              <a:buNone/>
              <a:defRPr sz="1700"/>
            </a:lvl2pPr>
            <a:lvl3pPr marL="1267358" indent="0">
              <a:buNone/>
              <a:defRPr sz="1400"/>
            </a:lvl3pPr>
            <a:lvl4pPr marL="1901038" indent="0">
              <a:buNone/>
              <a:defRPr sz="1200"/>
            </a:lvl4pPr>
            <a:lvl5pPr marL="2534717" indent="0">
              <a:buNone/>
              <a:defRPr sz="1200"/>
            </a:lvl5pPr>
            <a:lvl6pPr marL="3168396" indent="0">
              <a:buNone/>
              <a:defRPr sz="1200"/>
            </a:lvl6pPr>
            <a:lvl7pPr marL="3802075" indent="0">
              <a:buNone/>
              <a:defRPr sz="1200"/>
            </a:lvl7pPr>
            <a:lvl8pPr marL="4435754" indent="0">
              <a:buNone/>
              <a:defRPr sz="1200"/>
            </a:lvl8pPr>
            <a:lvl9pPr marL="506943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30079" y="288371"/>
            <a:ext cx="11341418" cy="1200150"/>
          </a:xfrm>
          <a:prstGeom prst="rect">
            <a:avLst/>
          </a:prstGeom>
        </p:spPr>
        <p:txBody>
          <a:bodyPr vert="horz" lIns="126736" tIns="63368" rIns="126736" bIns="6336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079" y="1680211"/>
            <a:ext cx="11341418" cy="4752261"/>
          </a:xfrm>
          <a:prstGeom prst="rect">
            <a:avLst/>
          </a:prstGeom>
        </p:spPr>
        <p:txBody>
          <a:bodyPr vert="horz" lIns="126736" tIns="63368" rIns="126736" bIns="6336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30079" y="6674168"/>
            <a:ext cx="2940368" cy="383382"/>
          </a:xfrm>
          <a:prstGeom prst="rect">
            <a:avLst/>
          </a:prstGeom>
        </p:spPr>
        <p:txBody>
          <a:bodyPr vert="horz" lIns="126736" tIns="63368" rIns="126736" bIns="6336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05538" y="6674168"/>
            <a:ext cx="3990499" cy="383382"/>
          </a:xfrm>
          <a:prstGeom prst="rect">
            <a:avLst/>
          </a:prstGeom>
        </p:spPr>
        <p:txBody>
          <a:bodyPr vert="horz" lIns="126736" tIns="63368" rIns="126736" bIns="6336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31129" y="6674168"/>
            <a:ext cx="2940368" cy="383382"/>
          </a:xfrm>
          <a:prstGeom prst="rect">
            <a:avLst/>
          </a:prstGeom>
        </p:spPr>
        <p:txBody>
          <a:bodyPr vert="horz" lIns="126736" tIns="63368" rIns="126736" bIns="6336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67358" rtl="0" eaLnBrk="1" latinLnBrk="0" hangingPunct="1">
        <a:spcBef>
          <a:spcPct val="0"/>
        </a:spcBef>
        <a:buNone/>
        <a:defRPr sz="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5259" indent="-475259" algn="l" defTabSz="1267358" rtl="0" eaLnBrk="1" latinLnBrk="0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029729" indent="-396050" algn="l" defTabSz="1267358" rtl="0" eaLnBrk="1" latinLnBrk="0" hangingPunct="1">
        <a:spcBef>
          <a:spcPct val="20000"/>
        </a:spcBef>
        <a:buFont typeface="Arial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584198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217877" indent="-316840" algn="l" defTabSz="126735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51556" indent="-316840" algn="l" defTabSz="1267358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485236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18915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752594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386273" indent="-316840" algn="l" defTabSz="126735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3679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67358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01038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34717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02075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35754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69434" algn="l" defTabSz="126735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imgsa.baidu.com/timg?image&amp;quality=80&amp;size=b9999_10000&amp;sec=1607492528677&amp;di=9705d23d160058e68d2801269805c8cd&amp;imgtype=0&amp;src=http%3A%2F%2Fnwzimg.wezhan.cn%2Fcontents%2Fsitefiles2031%2F10159462%2Fimages%2F104346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961377"/>
            <a:ext cx="539431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771" y="1800250"/>
            <a:ext cx="2579107" cy="164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116493"/>
              </p:ext>
            </p:extLst>
          </p:nvPr>
        </p:nvGraphicFramePr>
        <p:xfrm>
          <a:off x="408940" y="1837340"/>
          <a:ext cx="10966631" cy="2233915"/>
        </p:xfrm>
        <a:graphic>
          <a:graphicData uri="http://schemas.openxmlformats.org/drawingml/2006/table">
            <a:tbl>
              <a:tblPr firstRow="1" bandRow="1"/>
              <a:tblGrid>
                <a:gridCol w="20900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6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403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6783">
                <a:tc rowSpan="3"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常规方式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直接增加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dirty="0" smtClean="0"/>
                        <a:t>直接复制，直接增加训练集比例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783">
                <a:tc vMerge="1">
                  <a:txBody>
                    <a:bodyPr/>
                    <a:lstStyle/>
                    <a:p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几何变换类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kern="1200" dirty="0" smtClean="0">
                          <a:effectLst/>
                        </a:rPr>
                        <a:t>翻转，旋转，裁剪，变形，缩放 等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783">
                <a:tc vMerge="1">
                  <a:txBody>
                    <a:bodyPr/>
                    <a:lstStyle/>
                    <a:p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kern="1200" dirty="0" smtClean="0">
                          <a:effectLst/>
                        </a:rPr>
                        <a:t> 颜色变换类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kern="1200" dirty="0" smtClean="0">
                          <a:effectLst/>
                        </a:rPr>
                        <a:t>噪声、模糊、颜色变换、擦除、填充 等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783">
                <a:tc rowSpan="2"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/>
                        <a:t>自主开发</a:t>
                      </a:r>
                      <a:endParaRPr lang="zh-CN" altLang="en-US" sz="1800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随机采集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dirty="0" smtClean="0"/>
                        <a:t>大图中随机采集特征区域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783">
                <a:tc vMerge="1">
                  <a:txBody>
                    <a:bodyPr/>
                    <a:lstStyle/>
                    <a:p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 smtClean="0"/>
                        <a:t>图像融合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800" dirty="0" smtClean="0"/>
                        <a:t>负样本目标特征区域 主动融合背景生成新图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1548" y="1336989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常规方式 和 自主开发方式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4212093"/>
            <a:ext cx="5262518" cy="239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1" y="3043690"/>
            <a:ext cx="5495752" cy="314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89" y="3065462"/>
            <a:ext cx="3492954" cy="87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89" y="4342682"/>
            <a:ext cx="3492954" cy="17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2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548" y="133698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POST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通讯交互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D:\TFNet维护\TensorFlow.NET-Tutorials\附录：1. TensorFlow.NET 在工业应用中的优势.assets\image-20200725090856114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1822677"/>
            <a:ext cx="10481583" cy="46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6"/>
          <a:stretch/>
        </p:blipFill>
        <p:spPr bwMode="auto">
          <a:xfrm>
            <a:off x="272881" y="2088529"/>
            <a:ext cx="10729192" cy="381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72881" y="1480848"/>
            <a:ext cx="3913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b="1" dirty="0">
                <a:solidFill>
                  <a:schemeClr val="accent1">
                    <a:lumMod val="75000"/>
                  </a:schemeClr>
                </a:solidFill>
              </a:rPr>
              <a:t>TIOBE Index for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January</a:t>
            </a:r>
            <a:r>
              <a:rPr lang="da-DK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2021</a:t>
            </a:r>
            <a:endParaRPr lang="da-DK" altLang="zh-C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2881" y="3340100"/>
            <a:ext cx="10750719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2881" y="4201418"/>
            <a:ext cx="10750719" cy="472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TFNet维护\TensorFlow.NET-Tutorials\附录：1. TensorFlow.NET 在工业应用中的优势.assets\image-2020072508493212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78" y="1436914"/>
            <a:ext cx="5649408" cy="518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TFNet维护\TensorFlow.NET-Tutorials\附录：1. TensorFlow.NET 在工业应用中的优势.assets\image-20200725090856114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47" y="4061267"/>
            <a:ext cx="5807442" cy="256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TFNet维护\TensorFlow.NET-Tutorials\附录：1. TensorFlow.NET 在工业应用中的优势.assets\image-20200725094431752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3" y="1382486"/>
            <a:ext cx="5240746" cy="484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TFNet维护\TensorFlow.NET-Tutorials\附录：1. TensorFlow.NET 在工业应用中的优势.assets\image-20200718101711524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46" y="4192285"/>
            <a:ext cx="6310979" cy="20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4" b="-1"/>
          <a:stretch/>
        </p:blipFill>
        <p:spPr>
          <a:xfrm>
            <a:off x="6306148" y="2409376"/>
            <a:ext cx="5646366" cy="3429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307" y="2409376"/>
            <a:ext cx="5761721" cy="342959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657139" y="2549562"/>
            <a:ext cx="839096" cy="537883"/>
          </a:xfrm>
          <a:prstGeom prst="roundRect">
            <a:avLst/>
          </a:prstGeom>
          <a:noFill/>
          <a:ln w="12700" cap="flat" cmpd="sng" algn="ctr">
            <a:solidFill>
              <a:srgbClr val="704AFD"/>
            </a:solidFill>
            <a:prstDash val="solid"/>
            <a:miter lim="800000"/>
          </a:ln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TFNet维护\TensorFlow.NET-Tutorials\附录：1. TensorFlow.NET 在工业应用中的优势.assets\image-20200725095414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802254"/>
            <a:ext cx="6884746" cy="482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35" y="1440108"/>
            <a:ext cx="6992397" cy="493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694871" y="1649893"/>
            <a:ext cx="4880052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946727" y="1443064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400006" y="1500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图像识别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43023" y="1911150"/>
            <a:ext cx="4831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AlexNet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VGG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系列、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Inception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系列、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ResNet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系列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96" y="2251585"/>
            <a:ext cx="2720745" cy="146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圆角矩形 50"/>
          <p:cNvSpPr/>
          <p:nvPr/>
        </p:nvSpPr>
        <p:spPr>
          <a:xfrm>
            <a:off x="6301013" y="1649893"/>
            <a:ext cx="5094514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7922983" y="1443064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8376262" y="1500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目标检测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16834" y="1758746"/>
            <a:ext cx="19594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YOLO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SSD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RCNN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FastRCNN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FasterRCNN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06" y="1911150"/>
            <a:ext cx="2745904" cy="181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圆角矩形 55"/>
          <p:cNvSpPr/>
          <p:nvPr/>
        </p:nvSpPr>
        <p:spPr>
          <a:xfrm>
            <a:off x="694871" y="4041237"/>
            <a:ext cx="4880052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946727" y="3876393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400006" y="39334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语义分割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43023" y="4313676"/>
            <a:ext cx="3517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FCN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U-net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SegNet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DeepLab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2"/>
          <a:stretch/>
        </p:blipFill>
        <p:spPr bwMode="auto">
          <a:xfrm>
            <a:off x="838761" y="4623834"/>
            <a:ext cx="4155966" cy="152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圆角矩形 60"/>
          <p:cNvSpPr/>
          <p:nvPr/>
        </p:nvSpPr>
        <p:spPr>
          <a:xfrm>
            <a:off x="6301013" y="4041237"/>
            <a:ext cx="5094514" cy="2144486"/>
          </a:xfrm>
          <a:prstGeom prst="roundRect">
            <a:avLst>
              <a:gd name="adj" fmla="val 4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7922983" y="3834408"/>
            <a:ext cx="2100943" cy="4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8376262" y="3891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超分技术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16834" y="4250529"/>
            <a:ext cx="4377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微软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Office365 PowerPoint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中的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Design Ideas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6436075" y="4781674"/>
            <a:ext cx="4872365" cy="1227108"/>
            <a:chOff x="6644724" y="5058555"/>
            <a:chExt cx="4214300" cy="1061374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89"/>
            <a:stretch/>
          </p:blipFill>
          <p:spPr bwMode="auto">
            <a:xfrm>
              <a:off x="6644724" y="5058555"/>
              <a:ext cx="3067424" cy="1061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5" t="50697"/>
            <a:stretch/>
          </p:blipFill>
          <p:spPr bwMode="auto">
            <a:xfrm>
              <a:off x="9779563" y="5058555"/>
              <a:ext cx="1079461" cy="1061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21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285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049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3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64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754414" y="1611094"/>
            <a:ext cx="2826996" cy="1687281"/>
          </a:xfrm>
          <a:prstGeom prst="ellipse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7829" y="2017530"/>
            <a:ext cx="2480166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Data 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Augmentation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数据增强）</a:t>
            </a:r>
          </a:p>
        </p:txBody>
      </p:sp>
      <p:sp>
        <p:nvSpPr>
          <p:cNvPr id="18" name="椭圆 17"/>
          <p:cNvSpPr/>
          <p:nvPr/>
        </p:nvSpPr>
        <p:spPr>
          <a:xfrm>
            <a:off x="1994497" y="4038608"/>
            <a:ext cx="2044113" cy="1469567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7912" y="4477572"/>
            <a:ext cx="17157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.NET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项目集成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60754" y="2732323"/>
            <a:ext cx="2044113" cy="1469567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7202" y="3171287"/>
            <a:ext cx="156966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设备系统集成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827754" y="1997539"/>
            <a:ext cx="2044113" cy="1469567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74202" y="2436503"/>
            <a:ext cx="156966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配套标注工具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76097" y="4477572"/>
            <a:ext cx="2044113" cy="1469567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91713" y="4916536"/>
            <a:ext cx="20313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传统算法协作开发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355818" y="3008004"/>
            <a:ext cx="1556657" cy="1469567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82742" y="3446969"/>
            <a:ext cx="90281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交互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UI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4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74243"/>
              </p:ext>
            </p:extLst>
          </p:nvPr>
        </p:nvGraphicFramePr>
        <p:xfrm>
          <a:off x="180107" y="1008162"/>
          <a:ext cx="11771539" cy="4233337"/>
        </p:xfrm>
        <a:graphic>
          <a:graphicData uri="http://schemas.openxmlformats.org/drawingml/2006/table">
            <a:tbl>
              <a:tblPr firstRow="1" bandRow="1"/>
              <a:tblGrid>
                <a:gridCol w="12344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344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099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297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297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42971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835143"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①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图像采集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②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成像环境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③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负样本数量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④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系统环境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⑤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编程环境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⑥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模型需求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⑦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开发量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⑧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算法特点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99097"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工业环境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种类多样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灰度图为主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稳定、单一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严重不足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系统老旧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、配置低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.NET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稳定高效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配套工具为主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传统算法为主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深度学习辅助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9097"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非工业</a:t>
                      </a:r>
                      <a:r>
                        <a:rPr lang="zh-CN" altLang="en-US" sz="1400" b="1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环境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种类单一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彩色图为主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动态、复杂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可以满足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新、云系统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、配置合理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Python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不断更新迭代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模型开发优化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33679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6735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901038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534717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168396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802075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43575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5069434" algn="l" defTabSz="1267358" rtl="0" eaLnBrk="1" latinLnBrk="0" hangingPunct="1">
                        <a:defRPr sz="25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深度学习为主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timgsa.baidu.com/timg?image&amp;quality=80&amp;size=b9999_10000&amp;sec=1607570464561&amp;di=6ac78093fe99073e93e1db0297a04177&amp;imgtype=0&amp;src=http%3A%2F%2Fwww.microvision.com.cn%2Fuploads%2F201501%2F54b5d13575902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91" y="1411019"/>
            <a:ext cx="2256659" cy="180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88" y="1869926"/>
            <a:ext cx="6335001" cy="751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右箭头 21"/>
          <p:cNvSpPr/>
          <p:nvPr/>
        </p:nvSpPr>
        <p:spPr>
          <a:xfrm>
            <a:off x="4549540" y="2085134"/>
            <a:ext cx="350700" cy="279052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91" y="3385122"/>
            <a:ext cx="2256659" cy="160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右箭头 23"/>
          <p:cNvSpPr/>
          <p:nvPr/>
        </p:nvSpPr>
        <p:spPr>
          <a:xfrm>
            <a:off x="4561599" y="4035698"/>
            <a:ext cx="350700" cy="279052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62" y="3228013"/>
            <a:ext cx="2425529" cy="182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91" y="5221433"/>
            <a:ext cx="2256659" cy="143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右箭头 26"/>
          <p:cNvSpPr/>
          <p:nvPr/>
        </p:nvSpPr>
        <p:spPr>
          <a:xfrm>
            <a:off x="4561599" y="5799935"/>
            <a:ext cx="350700" cy="279052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23388" y="4814750"/>
            <a:ext cx="1213172" cy="2249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3" y="3313688"/>
            <a:ext cx="1404257" cy="124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4714772"/>
            <a:ext cx="1404257" cy="194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4" y="2210405"/>
            <a:ext cx="1404256" cy="99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13"/>
          <p:cNvSpPr/>
          <p:nvPr/>
        </p:nvSpPr>
        <p:spPr>
          <a:xfrm>
            <a:off x="2177140" y="3750814"/>
            <a:ext cx="261257" cy="616875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2" y="4080785"/>
            <a:ext cx="3439194" cy="2579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037" y="2143930"/>
            <a:ext cx="24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3" y="2190126"/>
            <a:ext cx="1945266" cy="145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5" b="5971"/>
          <a:stretch/>
        </p:blipFill>
        <p:spPr bwMode="auto">
          <a:xfrm>
            <a:off x="7265693" y="4149923"/>
            <a:ext cx="2729789" cy="2510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78" y="2190126"/>
            <a:ext cx="2390927" cy="145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2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8940" y="15239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工业图像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https://www.keyence.com.cn/img/lp/33356/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5" r="-1"/>
          <a:stretch/>
        </p:blipFill>
        <p:spPr bwMode="auto">
          <a:xfrm>
            <a:off x="5900420" y="4461861"/>
            <a:ext cx="5950204" cy="18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2158627"/>
            <a:ext cx="5295174" cy="318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772816"/>
            <a:ext cx="2147415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5540829" y="2982686"/>
            <a:ext cx="719182" cy="104628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9" y="2041752"/>
            <a:ext cx="11140803" cy="321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0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timgsa.baidu.com/timg?image&amp;quality=80&amp;size=b9999_10000&amp;sec=1607580580564&amp;di=79ba67beea056b474d0bd500065d7505&amp;imgtype=0&amp;src=http%3A%2F%2Finews.gtimg.com%2Fnewsapp_bt%2F0%2F9473348923%2F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2071679"/>
            <a:ext cx="5414918" cy="360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92" y="2071678"/>
            <a:ext cx="5799814" cy="360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226</Words>
  <Application>Microsoft Office PowerPoint</Application>
  <PresentationFormat>自定义</PresentationFormat>
  <Paragraphs>75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AAICON</cp:lastModifiedBy>
  <cp:revision>10</cp:revision>
  <dcterms:created xsi:type="dcterms:W3CDTF">2021-01-15T03:17:11Z</dcterms:created>
  <dcterms:modified xsi:type="dcterms:W3CDTF">2021-01-15T08:47:13Z</dcterms:modified>
</cp:coreProperties>
</file>